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9" r:id="rId2"/>
    <p:sldId id="271" r:id="rId3"/>
    <p:sldId id="272" r:id="rId4"/>
    <p:sldId id="285" r:id="rId5"/>
    <p:sldId id="286" r:id="rId6"/>
    <p:sldId id="281" r:id="rId7"/>
    <p:sldId id="287" r:id="rId8"/>
    <p:sldId id="288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9928018-50CA-4ACD-B108-4C39F66A6F9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5ABC-778C-4ED4-8E2B-F17104028B66}"/>
              </a:ext>
            </a:extLst>
          </p:cNvPr>
          <p:cNvSpPr txBox="1"/>
          <p:nvPr/>
        </p:nvSpPr>
        <p:spPr>
          <a:xfrm>
            <a:off x="635665" y="3017426"/>
            <a:ext cx="3363974" cy="12895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M.G.L. Ch. 40A Section 3A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ACTION PLAN &amp; COMPLIANCE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EC901-8E03-42A8-B1E3-92B5F875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62" y="4906102"/>
            <a:ext cx="1763845" cy="118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08D04B-9FA8-8448-FD34-47BE984B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Townsend</a:t>
            </a:r>
            <a:br>
              <a:rPr lang="en-US" dirty="0"/>
            </a:br>
            <a:r>
              <a:rPr lang="en-US" dirty="0"/>
              <a:t>MBTA COMMUNITIES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5870A-490E-4235-8ED5-4D62539F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0499" y="3996316"/>
            <a:ext cx="3794760" cy="2133299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 &amp; Presented by Jonathan Vos, Regional Planner, MRPC</a:t>
            </a:r>
            <a:endParaRPr lang="en-US" dirty="0"/>
          </a:p>
          <a:p>
            <a:endParaRPr lang="en-US" dirty="0"/>
          </a:p>
        </p:txBody>
      </p:sp>
      <p:pic>
        <p:nvPicPr>
          <p:cNvPr id="29" name="Picture Placeholder 28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3B850E6F-20F3-5934-9FD4-2DFD2C7480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5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49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58716-04E6-4934-8A75-9D14AE9D82DA}"/>
              </a:ext>
            </a:extLst>
          </p:cNvPr>
          <p:cNvSpPr txBox="1"/>
          <p:nvPr/>
        </p:nvSpPr>
        <p:spPr>
          <a:xfrm>
            <a:off x="1357312" y="514350"/>
            <a:ext cx="919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REQUIREMENTS OF SECTION 3A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B632F-94E0-4256-A09B-CB418769C011}"/>
              </a:ext>
            </a:extLst>
          </p:cNvPr>
          <p:cNvSpPr txBox="1"/>
          <p:nvPr/>
        </p:nvSpPr>
        <p:spPr>
          <a:xfrm>
            <a:off x="685800" y="1357966"/>
            <a:ext cx="11387138" cy="497059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300" b="1" dirty="0"/>
              <a:t>Section 3A. </a:t>
            </a:r>
          </a:p>
          <a:p>
            <a:r>
              <a:rPr lang="en-US" sz="3300" b="1" dirty="0"/>
              <a:t>(a)(1)…have a zoning bylaw that provides for at 						least one district of reasonable size in which 					multi-family housing is permitted as of right…</a:t>
            </a:r>
          </a:p>
          <a:p>
            <a:endParaRPr lang="en-US" sz="2000" b="1" dirty="0"/>
          </a:p>
          <a:p>
            <a:r>
              <a:rPr lang="en-US" sz="3300" b="1" dirty="0"/>
              <a:t>		…A district of reasonable size shall: </a:t>
            </a:r>
          </a:p>
          <a:p>
            <a:r>
              <a:rPr lang="en-US" sz="3300" b="1" dirty="0"/>
              <a:t>		(i) Have a minimum gross density of 15 units/acre</a:t>
            </a:r>
          </a:p>
          <a:p>
            <a:r>
              <a:rPr lang="en-US" sz="3300" b="1" dirty="0"/>
              <a:t>		(ii) Be located not more than 0.5 miles from 							a 	commuter rail station, subway station, 							ferry terminal or bus station, </a:t>
            </a:r>
            <a:r>
              <a:rPr lang="en-US" sz="3300" b="1" dirty="0">
                <a:highlight>
                  <a:srgbClr val="FFFF00"/>
                </a:highlight>
              </a:rPr>
              <a:t>if applicable</a:t>
            </a:r>
            <a:r>
              <a:rPr lang="en-US" sz="3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03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C992FB-A45B-4DA0-BE42-4639F3D0C05D}"/>
              </a:ext>
            </a:extLst>
          </p:cNvPr>
          <p:cNvSpPr txBox="1"/>
          <p:nvPr/>
        </p:nvSpPr>
        <p:spPr>
          <a:xfrm>
            <a:off x="1157288" y="1407974"/>
            <a:ext cx="10751343" cy="52629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Section 3A.</a:t>
            </a:r>
          </a:p>
          <a:p>
            <a:r>
              <a:rPr lang="en-US" sz="3200" b="1" dirty="0"/>
              <a:t>(b) An MBTA community that fails to comply with 				this section shall not be eligible for funds 						from: 	</a:t>
            </a:r>
          </a:p>
          <a:p>
            <a:r>
              <a:rPr lang="en-US" sz="3200" b="1" dirty="0"/>
              <a:t>			(i) the Housing Choice Initiative...; </a:t>
            </a:r>
          </a:p>
          <a:p>
            <a:r>
              <a:rPr lang="en-US" sz="3200" b="1" dirty="0"/>
              <a:t>			(ii) the Local Capital Projects Fund…; or </a:t>
            </a:r>
          </a:p>
          <a:p>
            <a:r>
              <a:rPr lang="en-US" sz="3200" b="1" dirty="0"/>
              <a:t>			(iii) the </a:t>
            </a:r>
            <a:r>
              <a:rPr lang="en-US" sz="3200" b="1" dirty="0" err="1"/>
              <a:t>MassWorks</a:t>
            </a:r>
            <a:r>
              <a:rPr lang="en-US" sz="3200" b="1" dirty="0"/>
              <a:t> infrastructure program...</a:t>
            </a:r>
          </a:p>
          <a:p>
            <a:endParaRPr lang="en-US" sz="1200" b="1" dirty="0"/>
          </a:p>
          <a:p>
            <a:r>
              <a:rPr lang="en-US" sz="3200" b="1" dirty="0"/>
              <a:t>(c) The department…shall promulgate guidelines to 			determine if an MBTA community is in 							compliance with this section.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3B502-8546-4176-A639-9EB004DCD5BE}"/>
              </a:ext>
            </a:extLst>
          </p:cNvPr>
          <p:cNvSpPr txBox="1"/>
          <p:nvPr/>
        </p:nvSpPr>
        <p:spPr>
          <a:xfrm>
            <a:off x="1428751" y="528638"/>
            <a:ext cx="1039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REQUIREMENTS OF SECTION 3A cont.</a:t>
            </a:r>
          </a:p>
        </p:txBody>
      </p:sp>
    </p:spTree>
    <p:extLst>
      <p:ext uri="{BB962C8B-B14F-4D97-AF65-F5344CB8AC3E}">
        <p14:creationId xmlns:p14="http://schemas.microsoft.com/office/powerpoint/2010/main" val="206621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FF8A53-AE29-C7C8-2209-29EDFB63F68F}"/>
              </a:ext>
            </a:extLst>
          </p:cNvPr>
          <p:cNvSpPr txBox="1"/>
          <p:nvPr/>
        </p:nvSpPr>
        <p:spPr>
          <a:xfrm>
            <a:off x="678658" y="535870"/>
            <a:ext cx="11387136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</a:rPr>
              <a:t>MBTA communities with no land area within 0.5 miles of a transit station:</a:t>
            </a:r>
          </a:p>
          <a:p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4000" b="0" i="0" u="none" strike="noStrike" baseline="0" dirty="0">
                <a:solidFill>
                  <a:srgbClr val="000000"/>
                </a:solidFill>
              </a:rPr>
              <a:t>–The multi-family district should be located in an area with </a:t>
            </a:r>
            <a:r>
              <a:rPr lang="en-US" sz="4000" b="1" i="0" u="none" strike="noStrike" baseline="0" dirty="0">
                <a:solidFill>
                  <a:srgbClr val="000000"/>
                </a:solidFill>
              </a:rPr>
              <a:t>reasonable access to a transit station</a:t>
            </a:r>
            <a:r>
              <a:rPr lang="en-US" sz="4000" b="0" i="0" u="none" strike="noStrike" baseline="0" dirty="0">
                <a:solidFill>
                  <a:srgbClr val="000000"/>
                </a:solidFill>
              </a:rPr>
              <a:t> based on existing street patterns, pedestrian connections, and bicycle lanes, </a:t>
            </a:r>
            <a:r>
              <a:rPr lang="en-US" sz="4000" b="1" i="0" u="none" strike="noStrike" baseline="0" dirty="0">
                <a:solidFill>
                  <a:srgbClr val="000000"/>
                </a:solidFill>
              </a:rPr>
              <a:t>or near an existing downtown, village center, or an area of concentrated development</a:t>
            </a:r>
            <a:r>
              <a:rPr lang="en-US" sz="4000" b="0" i="0" u="none" strike="noStrike" baseline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24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4192-1A15-6973-75D9-9CF36560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Townsend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B068-CDBE-5A37-31A2-496A706569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Townsend must create (but not build) dense multifamily zoning to be compliant with Section 3A.</a:t>
            </a:r>
          </a:p>
          <a:p>
            <a:r>
              <a:rPr lang="en-US" dirty="0"/>
              <a:t>As an Adjacent Small Town, the deadline to be compliant is December 31, 2025.</a:t>
            </a:r>
          </a:p>
          <a:p>
            <a:r>
              <a:rPr lang="en-US" dirty="0"/>
              <a:t>No requirement for specific location of compliant zone in Townsend.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F8841-8CC0-1117-EF73-4064D2CC9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Must zone for at least 178 multi-family units at a density at 15 units/acre (approximately 12 acres).</a:t>
            </a:r>
          </a:p>
          <a:p>
            <a:r>
              <a:rPr lang="en-US" dirty="0"/>
              <a:t>The MBTA Communities Zone must be as-of-right and cannot have restrictions such as being age-restricted housing.</a:t>
            </a:r>
          </a:p>
          <a:p>
            <a:r>
              <a:rPr lang="en-US" dirty="0"/>
              <a:t>Can use an Overlay Zoning District.</a:t>
            </a:r>
          </a:p>
          <a:p>
            <a:r>
              <a:rPr lang="en-US" dirty="0"/>
              <a:t>Zone does not have to be contiguous.</a:t>
            </a:r>
          </a:p>
        </p:txBody>
      </p:sp>
    </p:spTree>
    <p:extLst>
      <p:ext uri="{BB962C8B-B14F-4D97-AF65-F5344CB8AC3E}">
        <p14:creationId xmlns:p14="http://schemas.microsoft.com/office/powerpoint/2010/main" val="330420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68AD81-493D-405B-B0F4-2DF301C226A1}"/>
              </a:ext>
            </a:extLst>
          </p:cNvPr>
          <p:cNvSpPr txBox="1"/>
          <p:nvPr/>
        </p:nvSpPr>
        <p:spPr>
          <a:xfrm>
            <a:off x="540206" y="2115553"/>
            <a:ext cx="2907531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rgbClr val="FDAC29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overview snapshot of Townsend’s current housing unit density by parcel.</a:t>
            </a:r>
          </a:p>
          <a:p>
            <a:pPr>
              <a:spcBef>
                <a:spcPts val="1000"/>
              </a:spcBef>
              <a:buClr>
                <a:srgbClr val="FDAC29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rgbClr val="FDAC29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Currently, majority of housing units are single family, with an average parcel density of .5 units per acre.</a:t>
            </a:r>
          </a:p>
          <a:p>
            <a:pPr>
              <a:spcBef>
                <a:spcPts val="1000"/>
              </a:spcBef>
              <a:buClr>
                <a:srgbClr val="FDAC29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rgbClr val="FDAC29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rgbClr val="FDAC29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TODEX, mhp.net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2062C-AD9D-2217-C45B-6AB077BB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5" r="1526"/>
          <a:stretch/>
        </p:blipFill>
        <p:spPr>
          <a:xfrm>
            <a:off x="3733195" y="10"/>
            <a:ext cx="8458805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3AEF6-59CA-C70E-4090-C3575C86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34472"/>
            <a:ext cx="11526982" cy="56027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CC8E33-8BC6-3A76-1AA8-A184A26A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138545"/>
            <a:ext cx="7729728" cy="89592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dense development </a:t>
            </a:r>
            <a:br>
              <a:rPr lang="en-US" dirty="0"/>
            </a:br>
            <a:r>
              <a:rPr lang="en-US" dirty="0"/>
              <a:t>(15 Units/acre)</a:t>
            </a:r>
          </a:p>
        </p:txBody>
      </p:sp>
    </p:spTree>
    <p:extLst>
      <p:ext uri="{BB962C8B-B14F-4D97-AF65-F5344CB8AC3E}">
        <p14:creationId xmlns:p14="http://schemas.microsoft.com/office/powerpoint/2010/main" val="262928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92CE-3652-7A2D-4700-7B73E783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FD82-A332-6ED0-C289-67AAE7DC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parcels and current or future land use in Townsend for possible sites to include within any MBTA Zone.</a:t>
            </a:r>
          </a:p>
          <a:p>
            <a:r>
              <a:rPr lang="en-US" dirty="0"/>
              <a:t>Determine what type of zoning mechanism to use to become MBTA Compliant (Smart Growth, Overlay, etc.).</a:t>
            </a:r>
          </a:p>
          <a:p>
            <a:r>
              <a:rPr lang="en-US" dirty="0"/>
              <a:t>Use Compliance Model to test proposed parcels and zones.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2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ACEE7-C107-4ED2-BDB8-D16DCCDA8F88}"/>
              </a:ext>
            </a:extLst>
          </p:cNvPr>
          <p:cNvSpPr txBox="1"/>
          <p:nvPr/>
        </p:nvSpPr>
        <p:spPr>
          <a:xfrm>
            <a:off x="2154238" y="2921168"/>
            <a:ext cx="852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58377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628</TotalTime>
  <Words>522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3</vt:lpstr>
      <vt:lpstr>Parcel</vt:lpstr>
      <vt:lpstr>Townsend MBTA COMMUNITIES</vt:lpstr>
      <vt:lpstr>PowerPoint Presentation</vt:lpstr>
      <vt:lpstr>PowerPoint Presentation</vt:lpstr>
      <vt:lpstr>PowerPoint Presentation</vt:lpstr>
      <vt:lpstr>Requirements for Townsend</vt:lpstr>
      <vt:lpstr>PowerPoint Presentation</vt:lpstr>
      <vt:lpstr>Example dense development  (15 Units/acre)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Chapman</dc:creator>
  <cp:lastModifiedBy>Jonathan Vos</cp:lastModifiedBy>
  <cp:revision>6</cp:revision>
  <dcterms:created xsi:type="dcterms:W3CDTF">2022-04-11T14:44:52Z</dcterms:created>
  <dcterms:modified xsi:type="dcterms:W3CDTF">2023-05-03T22:40:40Z</dcterms:modified>
</cp:coreProperties>
</file>